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57" r:id="rId3"/>
    <p:sldId id="261" r:id="rId4"/>
    <p:sldId id="307" r:id="rId5"/>
    <p:sldId id="308" r:id="rId6"/>
    <p:sldId id="309" r:id="rId7"/>
    <p:sldId id="265" r:id="rId8"/>
    <p:sldId id="304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82844" autoAdjust="0"/>
  </p:normalViewPr>
  <p:slideViewPr>
    <p:cSldViewPr snapToGrid="0">
      <p:cViewPr varScale="1">
        <p:scale>
          <a:sx n="94" d="100"/>
          <a:sy n="94" d="100"/>
        </p:scale>
        <p:origin x="123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5369D0-01F3-4ED4-AAEC-C780FB414760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B1BCCE-A2FC-4A09-B8A0-4F733ECF18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07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BCCE-A2FC-4A09-B8A0-4F733ECF18A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37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BCCE-A2FC-4A09-B8A0-4F733ECF18A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22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BCCE-A2FC-4A09-B8A0-4F733ECF18A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0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BCCE-A2FC-4A09-B8A0-4F733ECF18A9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 defTabSz="931774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3300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BCCE-A2FC-4A09-B8A0-4F733ECF18A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713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1BCCE-A2FC-4A09-B8A0-4F733ECF18A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0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31774">
              <a:defRPr/>
            </a:pPr>
            <a:endParaRPr lang="fr-F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31774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BCCE-A2FC-4A09-B8A0-4F733ECF18A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04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BCCE-A2FC-4A09-B8A0-4F733ECF18A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5A07-1C05-491D-AA12-0703D753D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BAD81-08AB-4D89-B514-B121BBEE5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9355F-2CF6-4724-A0F8-4DB1C286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2E20-D40C-4CA1-9244-8D50134A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1993A-B44C-40EC-9153-57F8E4D3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21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5691-29CE-4753-AFEC-DCA17C49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EDA43-3625-4DB2-9DE5-148BF947A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6D125-EAD6-4901-80BF-DBDD57AB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FE398-5BCB-4B13-BAA1-3BDC163B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18EAB-6D96-4C44-A596-6D20B912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75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DCE9EF-1F1D-4E02-B51C-F5A9AC84D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B4FE8-3F5D-40F6-8120-28DD7BF56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B71E4-9A44-42A7-B83E-C1498B34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97DF5-C56B-4CFF-A63C-6D1AC572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6DAE6-B72D-490D-BFE0-BDF7098D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78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E2C69-843C-4674-A828-5039B1D7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F032E-E69B-4DF4-9BD8-1BBF60251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19861-D1E4-44D9-947A-09A30FC97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8311A-C11C-4C13-9175-3898C58D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ABDF4-C428-4192-8294-CB6FFC16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97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39D2-FF99-4192-9DE6-98A1B727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76ECF-08D6-456D-A09B-022D3383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ADE5-2B6C-4595-860E-B78B20BE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5E3F7-6E6D-4525-A685-6161B56A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42A14-9E19-42DB-AA13-2580A054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39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987C-A249-40EE-A044-893C4D8D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82606-3A95-4375-A81A-63D16983B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01CF8-5FD9-4ABE-877D-02205F83C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C9B2E-0BB4-4801-A936-A50913B1C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034E5-45E8-4F9F-B268-61F54702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D472F-15D1-4B27-9354-6542CAEF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1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0BF1A-3E2A-4737-8E79-8C659B6A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5874A-B087-432C-AD2E-86134EDBB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B20C9-F7F6-42F1-855E-F921BBF91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9DB6C-AB96-49EB-BE9E-36E4DF008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CA4CF-9A26-43FE-AB31-E46BB4E6D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1C352D-5AEA-4DC6-95F7-DD5EFA3E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B3D41-2BE7-4652-9C83-6B18FFB1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8BD4B-1D0A-4C43-9DCA-B81B857D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0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2D4D-5BA8-456E-A5C7-5E68B2F0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2EE70-482B-4DB1-ABC2-0A8A05C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B688B-3C45-461E-8892-2F8AABBC3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92C04-D189-46B1-ABAF-B3448C5C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39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09CEE-BBD2-41CC-8153-CAFE63659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0239FE-6AB4-42F0-86DF-74D1B4FC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9A26B-E427-4857-8253-96948C1B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29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3D98-744F-45E8-BF7C-59945710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1F23C-01CE-499A-85EB-32774A994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DB1D2-7BD9-4DDD-B2A2-0F8626001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9A23E-C5FD-47FE-BDB4-176DCBB3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EB071-3BED-43E0-B8A5-3A35BC85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3821A-F246-4DCE-9657-F125023E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38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4641E-9870-4CFE-8B50-931C9AA8B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5A038-A830-469A-B54B-32505A7FA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A0CDF-1CAE-45AC-A6E5-4BDE55491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C681A-0A39-4550-9686-A6C0E466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BE6F1-92B4-4DF7-A86C-5CE8BE4E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4DB7B-6F2F-4799-85E7-BC75A093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23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066B9-6419-41E9-B7EA-9670A6CC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4339C-52D7-4611-82A8-75E0E0096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79116-9030-4BB4-B336-BA836B358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18AB8-43BD-43AB-B572-1412331B3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9228A-53EC-41C0-B996-825CDF523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4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80"/>
            </a:gs>
            <a:gs pos="100000">
              <a:srgbClr val="00808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68073F-18A1-485F-BC6E-764038009847}"/>
              </a:ext>
            </a:extLst>
          </p:cNvPr>
          <p:cNvSpPr txBox="1"/>
          <p:nvPr/>
        </p:nvSpPr>
        <p:spPr>
          <a:xfrm>
            <a:off x="6167848" y="876318"/>
            <a:ext cx="5857852" cy="922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0" i="0" kern="1200" dirty="0">
              <a:solidFill>
                <a:schemeClr val="tx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kern="1200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Aortic dissection during pregnancy</a:t>
            </a:r>
          </a:p>
        </p:txBody>
      </p:sp>
      <p:sp>
        <p:nvSpPr>
          <p:cNvPr id="29" name="Freeform: Shape 17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19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A989A8-FB68-4438-84A2-524F14799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41" y="1799085"/>
            <a:ext cx="4105275" cy="1794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CF78DA-D8DC-4529-A4CB-0A2B0F168966}"/>
              </a:ext>
            </a:extLst>
          </p:cNvPr>
          <p:cNvSpPr txBox="1"/>
          <p:nvPr/>
        </p:nvSpPr>
        <p:spPr>
          <a:xfrm>
            <a:off x="6167848" y="2087392"/>
            <a:ext cx="5533956" cy="4191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err="1">
                <a:latin typeface="Bookman Old Style" panose="02050604050505020204" pitchFamily="18" charset="0"/>
              </a:rPr>
              <a:t>E.Hamza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H.Benjemaa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M.Gueldich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A.Lasmar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M.Rebai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W.Jaouedi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G.Barkallah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A.Dammak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I.Frikha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400" dirty="0">
                <a:latin typeface="Bookman Old Style" panose="02050604050505020204" pitchFamily="18" charset="0"/>
              </a:rPr>
              <a:t>Department of cardiovascular and thoracic surgery  Habib Bourguiba Hospital Sfax Tunisia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1200" dirty="0">
              <a:latin typeface="Bookman Old Style" panose="02050604050505020204" pitchFamily="18" charset="0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1200" dirty="0">
              <a:latin typeface="Bookman Old Style" panose="02050604050505020204" pitchFamily="18" charset="0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1200" dirty="0">
              <a:latin typeface="Bookman Old Style" panose="02050604050505020204" pitchFamily="18" charset="0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200" dirty="0">
                <a:latin typeface="Bookman Old Style" panose="02050604050505020204" pitchFamily="18" charset="0"/>
              </a:rPr>
              <a:t>17</a:t>
            </a:r>
            <a:r>
              <a:rPr lang="en-US" sz="1200" baseline="30000" dirty="0">
                <a:latin typeface="Bookman Old Style" panose="02050604050505020204" pitchFamily="18" charset="0"/>
              </a:rPr>
              <a:t>th</a:t>
            </a:r>
            <a:r>
              <a:rPr lang="en-US" sz="1200" dirty="0">
                <a:latin typeface="Bookman Old Style" panose="02050604050505020204" pitchFamily="18" charset="0"/>
              </a:rPr>
              <a:t> Afro-European practical cardiology meeting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200" dirty="0">
                <a:latin typeface="Bookman Old Style" panose="02050604050505020204" pitchFamily="18" charset="0"/>
              </a:rPr>
              <a:t>September 3-5,2020 Sousse Tunisia </a:t>
            </a:r>
            <a:r>
              <a:rPr lang="en-US" sz="1400" dirty="0">
                <a:latin typeface="Bookman Old Style" panose="02050604050505020204" pitchFamily="18" charset="0"/>
              </a:rPr>
              <a:t>.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1400" dirty="0">
              <a:latin typeface="Bookman Old Style" panose="02050604050505020204" pitchFamily="18" charset="0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1400" dirty="0">
              <a:latin typeface="Bookman Old Style" panose="02050604050505020204" pitchFamily="18" charset="0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400" dirty="0">
                <a:latin typeface="Bookman Old Style" panose="02050604050505020204" pitchFamily="18" charset="0"/>
              </a:rPr>
              <a:t>** Academic Editor: Dr </a:t>
            </a:r>
            <a:r>
              <a:rPr lang="en-US" sz="1400" dirty="0" err="1">
                <a:latin typeface="Bookman Old Style" panose="02050604050505020204" pitchFamily="18" charset="0"/>
              </a:rPr>
              <a:t>Ilhama</a:t>
            </a:r>
            <a:r>
              <a:rPr lang="en-US" sz="1400" dirty="0"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latin typeface="Bookman Old Style" panose="02050604050505020204" pitchFamily="18" charset="0"/>
              </a:rPr>
              <a:t>Jafarli</a:t>
            </a:r>
            <a:r>
              <a:rPr lang="en-US" sz="1400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7" name="audioclip-1602699578000-35364  Merge">
            <a:hlinkClick r:id="" action="ppaction://media"/>
            <a:extLst>
              <a:ext uri="{FF2B5EF4-FFF2-40B4-BE49-F238E27FC236}">
                <a16:creationId xmlns:a16="http://schemas.microsoft.com/office/drawing/2014/main" id="{42625C48-E665-4E54-B0AD-1FCE5F3569D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2477" y="5269076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460E7-F22F-47C4-A552-AFA98428502A}"/>
              </a:ext>
            </a:extLst>
          </p:cNvPr>
          <p:cNvSpPr txBox="1"/>
          <p:nvPr/>
        </p:nvSpPr>
        <p:spPr>
          <a:xfrm>
            <a:off x="6388395" y="735384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ookman Old Style" panose="02050604050505020204" pitchFamily="18" charset="0"/>
                <a:ea typeface="+mj-ea"/>
                <a:cs typeface="+mj-cs"/>
              </a:rPr>
              <a:t>Poster session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21D35-CA72-476C-8EF0-6B9FD7B72E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7848" y="3748136"/>
            <a:ext cx="1983445" cy="61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38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27605"/>
            <a:ext cx="12192000" cy="52322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5584" y="1268497"/>
            <a:ext cx="11307872" cy="51521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38-year-old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female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G3/P3, no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36th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pregnancy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Severe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chest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retrosternal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pain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days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chest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Xray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P/A and D-Dimer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ECG : no repolarisation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abnormalities</a:t>
            </a:r>
            <a:endParaRPr lang="fr-F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TTE : normal VG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severe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aortic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regurgitation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AAo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47mm 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intimal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flap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mild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pericardial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effusion</a:t>
            </a:r>
          </a:p>
          <a:p>
            <a:pPr lvl="0">
              <a:spcBef>
                <a:spcPct val="20000"/>
              </a:spcBef>
            </a:pPr>
            <a:endParaRPr lang="fr-F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400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Angio</a:t>
            </a:r>
            <a:r>
              <a:rPr lang="fr-FR" sz="24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-CT </a:t>
            </a:r>
            <a:r>
              <a:rPr lang="fr-FR" sz="2400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confirmed</a:t>
            </a:r>
            <a:r>
              <a:rPr lang="fr-FR" sz="24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dissection of the </a:t>
            </a:r>
            <a:r>
              <a:rPr lang="fr-FR" sz="2400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fr-FR" sz="24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ascending</a:t>
            </a:r>
            <a:r>
              <a:rPr lang="fr-FR" sz="24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aorta</a:t>
            </a:r>
            <a:r>
              <a:rPr lang="fr-FR" sz="24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fr-FR" sz="2400" kern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AAo</a:t>
            </a:r>
            <a:r>
              <a:rPr lang="fr-FR" sz="24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fr-FR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fr-FR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endParaRPr lang="fr-FR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fr-FR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endParaRPr lang="fr-FR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" name="AutoShape 4" descr="🤔 - thinking face emoji – What does the thinking face emoji mea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🤔 - thinking face emoji – What does the thinking face emoji mea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5F840675-71DF-4365-8AF9-1D305AFFED07}"/>
              </a:ext>
            </a:extLst>
          </p:cNvPr>
          <p:cNvSpPr txBox="1"/>
          <p:nvPr/>
        </p:nvSpPr>
        <p:spPr>
          <a:xfrm>
            <a:off x="0" y="6137179"/>
            <a:ext cx="12192000" cy="566996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  <p:extLst>
    <p:ext uri="{E180D4A7-C9FB-4DFB-919C-405C955672EB}">
      <p14:showEvtLst xmlns:p14="http://schemas.microsoft.com/office/powerpoint/2010/main">
        <p14:playEvt time="168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5" t="13086" r="48056" b="12100"/>
          <a:stretch/>
        </p:blipFill>
        <p:spPr>
          <a:xfrm>
            <a:off x="3937486" y="1880780"/>
            <a:ext cx="3552334" cy="30578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2" t="14815" r="15833" b="16790"/>
          <a:stretch/>
        </p:blipFill>
        <p:spPr>
          <a:xfrm>
            <a:off x="8033226" y="2608450"/>
            <a:ext cx="3559629" cy="3057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E256F6-1D6E-4B8E-B290-71D229B948FD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206953" y="1087448"/>
            <a:ext cx="3187127" cy="2892177"/>
          </a:xfrm>
          <a:prstGeom prst="rect">
            <a:avLst/>
          </a:prstGeom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18B17894-D087-4166-9245-E3EC8E7A5277}"/>
              </a:ext>
            </a:extLst>
          </p:cNvPr>
          <p:cNvSpPr txBox="1"/>
          <p:nvPr/>
        </p:nvSpPr>
        <p:spPr>
          <a:xfrm>
            <a:off x="0" y="146325"/>
            <a:ext cx="12192000" cy="52322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1DCE92AF-9F93-466C-BE73-44373D1A8132}"/>
              </a:ext>
            </a:extLst>
          </p:cNvPr>
          <p:cNvSpPr txBox="1"/>
          <p:nvPr/>
        </p:nvSpPr>
        <p:spPr>
          <a:xfrm>
            <a:off x="0" y="6081788"/>
            <a:ext cx="12192000" cy="64633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0601" y="1111644"/>
            <a:ext cx="10790797" cy="442555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Lung maturation ,emergency C/S   baby normal examination, persistant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bleeding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due to placenta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accreta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hysterectomy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Bentall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</a:t>
            </a:r>
            <a:endParaRPr lang="fr-F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sternotomy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-cardio-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pulmonary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baypass</a:t>
            </a:r>
            <a:endParaRPr lang="fr-F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left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ventricular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discharge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right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superior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pulmonary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vein</a:t>
            </a:r>
            <a:endParaRPr lang="fr-F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-warm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blood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selective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blood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cardioplegia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moderate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hypothermia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Aortic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valve replacement and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ascending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aorta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prosthetic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graft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replacement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coronary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arteries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reimplantation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fr-F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3200" dirty="0"/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BE54ECD4-8791-40C5-B210-F037E59961DA}"/>
              </a:ext>
            </a:extLst>
          </p:cNvPr>
          <p:cNvSpPr txBox="1"/>
          <p:nvPr/>
        </p:nvSpPr>
        <p:spPr>
          <a:xfrm>
            <a:off x="0" y="146325"/>
            <a:ext cx="12192000" cy="52322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7A7444E3-CFE5-4E47-BF2E-0D8F594981A0}"/>
              </a:ext>
            </a:extLst>
          </p:cNvPr>
          <p:cNvSpPr txBox="1"/>
          <p:nvPr/>
        </p:nvSpPr>
        <p:spPr>
          <a:xfrm>
            <a:off x="-1" y="6000382"/>
            <a:ext cx="12192000" cy="64633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5000"/>
    </mc:Choice>
    <mc:Fallback xmlns="">
      <p:transition spd="slow" advClick="0" advTm="2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740" r="5415" b="7901"/>
          <a:stretch/>
        </p:blipFill>
        <p:spPr>
          <a:xfrm>
            <a:off x="4044826" y="853439"/>
            <a:ext cx="3454155" cy="29209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t="2716" r="33611" b="5926"/>
          <a:stretch/>
        </p:blipFill>
        <p:spPr>
          <a:xfrm>
            <a:off x="7581590" y="853439"/>
            <a:ext cx="2960382" cy="29209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5" t="7421" r="16790" b="10933"/>
          <a:stretch/>
        </p:blipFill>
        <p:spPr>
          <a:xfrm rot="5400000">
            <a:off x="875146" y="687278"/>
            <a:ext cx="2920910" cy="3253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t="1276" r="35556" b="17077"/>
          <a:stretch/>
        </p:blipFill>
        <p:spPr>
          <a:xfrm rot="5400000">
            <a:off x="7780509" y="3901619"/>
            <a:ext cx="2802281" cy="2720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1276" r="10617"/>
          <a:stretch/>
        </p:blipFill>
        <p:spPr>
          <a:xfrm rot="5400000">
            <a:off x="685631" y="3884154"/>
            <a:ext cx="2802282" cy="2755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933" r="26296" b="13786"/>
          <a:stretch/>
        </p:blipFill>
        <p:spPr>
          <a:xfrm>
            <a:off x="3566160" y="3860800"/>
            <a:ext cx="4145280" cy="28022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98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829732" y="1118665"/>
            <a:ext cx="9289628" cy="44636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fr-FR" sz="3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postoperative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course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pleural effusion  </a:t>
            </a: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drained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segmental </a:t>
            </a:r>
            <a:r>
              <a:rPr kumimoji="0" lang="fr-FR" sz="24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pulmonary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24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embolism</a:t>
            </a:r>
            <a:endParaRPr kumimoji="0" lang="fr-FR" sz="24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fr-FR" sz="24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discharged</a:t>
            </a: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post </a:t>
            </a:r>
            <a:r>
              <a:rPr lang="fr-FR" sz="24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procedures</a:t>
            </a:r>
            <a:endParaRPr lang="fr-FR" sz="24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histopathology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Marfan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35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fr-FR" sz="3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BA615481-D8A0-41DD-938A-3FA13FECC37C}"/>
              </a:ext>
            </a:extLst>
          </p:cNvPr>
          <p:cNvSpPr txBox="1"/>
          <p:nvPr/>
        </p:nvSpPr>
        <p:spPr>
          <a:xfrm>
            <a:off x="0" y="146325"/>
            <a:ext cx="12192000" cy="52322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6EC93365-1672-491A-899F-C83AD5DA469D}"/>
              </a:ext>
            </a:extLst>
          </p:cNvPr>
          <p:cNvSpPr txBox="1"/>
          <p:nvPr/>
        </p:nvSpPr>
        <p:spPr>
          <a:xfrm>
            <a:off x="0" y="5908301"/>
            <a:ext cx="12192000" cy="64633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79872" y="657354"/>
            <a:ext cx="10607888" cy="59862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fr-FR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285750" indent="-285750" algn="just" defTabSz="4572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incidence aortic dissection (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AoD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during pregnancy is 14.5/1000000 with 30 to 50 % fetal and maternal mortality.</a:t>
            </a:r>
            <a:endParaRPr lang="fr-F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defTabSz="457200">
              <a:buFont typeface="Arial" pitchFamily="34" charset="0"/>
              <a:buChar char="•"/>
            </a:pP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AoD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frequent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patients with connective tissue disorders such as Marfan  or Ehlers-Danlos syndrome [1]. </a:t>
            </a:r>
          </a:p>
          <a:p>
            <a:pPr marL="285750" indent="-285750" algn="just" defTabSz="4572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Pregnancy-related changes in vascular wall could contribute to this complication.</a:t>
            </a:r>
            <a:endParaRPr lang="fr-F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defTabSz="457200">
              <a:buFont typeface="Arial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Dissection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accure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usually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3rd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trimester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pregnancy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AoD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remains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 in the post partum [2]. </a:t>
            </a:r>
          </a:p>
          <a:p>
            <a:pPr marL="285750" indent="-285750" algn="just" defTabSz="457200">
              <a:buFont typeface="Arial" pitchFamily="34" charset="0"/>
              <a:buChar char="•"/>
            </a:pP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AoD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pregnancy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Type A (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ascending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aorta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90% of cases.</a:t>
            </a:r>
          </a:p>
          <a:p>
            <a:pPr marL="285750" indent="-285750" algn="just" defTabSz="457200">
              <a:buFont typeface="Arial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symptoms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non-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AoD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evoked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predisposd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patients.</a:t>
            </a:r>
          </a:p>
          <a:p>
            <a:pPr marL="285750" indent="-285750" algn="just" defTabSz="457200">
              <a:buFont typeface="Arial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management of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AoD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surgical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285750" indent="-285750" algn="just" defTabSz="457200">
              <a:buFont typeface="Arial" pitchFamily="34" charset="0"/>
              <a:buChar char="•"/>
            </a:pP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Heparinization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and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hypothermia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lead to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delivery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complications [3].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management has to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multidisciplinary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fr-F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fr-F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fr-F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7F41D391-0619-4C5E-B09E-BD5B62D2A814}"/>
              </a:ext>
            </a:extLst>
          </p:cNvPr>
          <p:cNvSpPr txBox="1"/>
          <p:nvPr/>
        </p:nvSpPr>
        <p:spPr>
          <a:xfrm>
            <a:off x="0" y="146325"/>
            <a:ext cx="12192000" cy="52322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86366190-6EA8-4DDC-9C5D-2B2C08BAB04B}"/>
              </a:ext>
            </a:extLst>
          </p:cNvPr>
          <p:cNvSpPr txBox="1"/>
          <p:nvPr/>
        </p:nvSpPr>
        <p:spPr>
          <a:xfrm>
            <a:off x="-424" y="6065344"/>
            <a:ext cx="12192000" cy="64633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00"/>
    </mc:Choice>
    <mc:Fallback xmlns="">
      <p:transition spd="slow" advTm="6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107" y="1981201"/>
            <a:ext cx="10441093" cy="153416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</a:t>
            </a:r>
            <a:r>
              <a:rPr lang="fr-F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Poniedzialek-Czajkowska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E, </a:t>
            </a:r>
            <a:r>
              <a:rPr lang="fr-F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Sadowska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</a:t>
            </a:r>
            <a:r>
              <a:rPr lang="fr-F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Mierzynski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R, </a:t>
            </a:r>
            <a:r>
              <a:rPr lang="fr-F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Leszczynska-Gorzelak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 </a:t>
            </a:r>
            <a:r>
              <a:rPr lang="fr-F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Aortic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dissection </a:t>
            </a:r>
            <a:r>
              <a:rPr lang="fr-F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pregnancy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fr-F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obstetric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perspective. </a:t>
            </a:r>
            <a:r>
              <a:rPr lang="fr-F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Ginekol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Pol. 2019;90(6):346-350.</a:t>
            </a:r>
          </a:p>
          <a:p>
            <a:pPr marL="0" indent="0" algn="just">
              <a:buNone/>
            </a:pP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[2]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Kamel H, Roman MJ, Pitcher A, Devereux RB. Pregnancy and the Risk of Aortic Dissection or Rupture: A Cohort-Crossover Analysis. Circulation. 2016 Aug 16;134(7):527-33.</a:t>
            </a:r>
          </a:p>
          <a:p>
            <a:pPr marL="0" indent="0" algn="just"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[3] Yuan SM. Aortic dissection during pregnancy: a difficult clinical scenario. Clin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Cardiol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2013 Oct;36(10):576-84.</a:t>
            </a:r>
            <a:endParaRPr lang="fr-F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6E27D681-B4CD-454D-B032-79231DB2A34D}"/>
              </a:ext>
            </a:extLst>
          </p:cNvPr>
          <p:cNvSpPr txBox="1"/>
          <p:nvPr/>
        </p:nvSpPr>
        <p:spPr>
          <a:xfrm>
            <a:off x="0" y="146325"/>
            <a:ext cx="12192000" cy="64633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References</a:t>
            </a: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C69065BD-0FE0-42EE-9C9F-E007B600F1AE}"/>
              </a:ext>
            </a:extLst>
          </p:cNvPr>
          <p:cNvSpPr txBox="1"/>
          <p:nvPr/>
        </p:nvSpPr>
        <p:spPr>
          <a:xfrm>
            <a:off x="0" y="6065344"/>
            <a:ext cx="12192000" cy="64633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03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5725</TotalTime>
  <Words>462</Words>
  <Application>Microsoft Office PowerPoint</Application>
  <PresentationFormat>Widescreen</PresentationFormat>
  <Paragraphs>65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Comic Sans MS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Hela</dc:creator>
  <cp:lastModifiedBy>DR. RABII  NOOMENE</cp:lastModifiedBy>
  <cp:revision>469</cp:revision>
  <cp:lastPrinted>2020-10-05T11:32:36Z</cp:lastPrinted>
  <dcterms:created xsi:type="dcterms:W3CDTF">2019-07-20T21:18:51Z</dcterms:created>
  <dcterms:modified xsi:type="dcterms:W3CDTF">2020-12-14T16:49:56Z</dcterms:modified>
</cp:coreProperties>
</file>