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9"/>
  </p:notesMasterIdLst>
  <p:sldIdLst>
    <p:sldId id="256" r:id="rId2"/>
    <p:sldId id="257" r:id="rId3"/>
    <p:sldId id="261" r:id="rId4"/>
    <p:sldId id="307" r:id="rId5"/>
    <p:sldId id="309" r:id="rId6"/>
    <p:sldId id="265" r:id="rId7"/>
    <p:sldId id="304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82844" autoAdjust="0"/>
  </p:normalViewPr>
  <p:slideViewPr>
    <p:cSldViewPr snapToGrid="0">
      <p:cViewPr varScale="1">
        <p:scale>
          <a:sx n="94" d="100"/>
          <a:sy n="94" d="100"/>
        </p:scale>
        <p:origin x="123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E5369D0-01F3-4ED4-AAEC-C780FB414760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B1BCCE-A2FC-4A09-B8A0-4F733ECF18A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078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1BCCE-A2FC-4A09-B8A0-4F733ECF18A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373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1BCCE-A2FC-4A09-B8A0-4F733ECF18A9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224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1BCCE-A2FC-4A09-B8A0-4F733ECF18A9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80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1BCCE-A2FC-4A09-B8A0-4F733ECF18A9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1BCCE-A2FC-4A09-B8A0-4F733ECF18A9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00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31774">
              <a:defRPr/>
            </a:pPr>
            <a:endParaRPr lang="fr-FR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31774"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1BCCE-A2FC-4A09-B8A0-4F733ECF18A9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049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1BCCE-A2FC-4A09-B8A0-4F733ECF18A9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F5A07-1C05-491D-AA12-0703D753D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6BAD81-08AB-4D89-B514-B121BBEE5E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9355F-2CF6-4724-A0F8-4DB1C286F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E5F6-6CF9-4992-8D26-7153A4970C32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F2E20-D40C-4CA1-9244-8D50134AC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1993A-B44C-40EC-9153-57F8E4D39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6AA5-C3CC-4000-A226-1EAFAA7047E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2212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05691-29CE-4753-AFEC-DCA17C496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4EDA43-3625-4DB2-9DE5-148BF947A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6D125-EAD6-4901-80BF-DBDD57AB6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E5F6-6CF9-4992-8D26-7153A4970C32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FE398-5BCB-4B13-BAA1-3BDC163B2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18EAB-6D96-4C44-A596-6D20B912E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6AA5-C3CC-4000-A226-1EAFAA7047E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75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DCE9EF-1F1D-4E02-B51C-F5A9AC84D1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2B4FE8-3F5D-40F6-8120-28DD7BF563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B71E4-9A44-42A7-B83E-C1498B346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E5F6-6CF9-4992-8D26-7153A4970C32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97DF5-C56B-4CFF-A63C-6D1AC572D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6DAE6-B72D-490D-BFE0-BDF7098DE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6AA5-C3CC-4000-A226-1EAFAA7047E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78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E2C69-843C-4674-A828-5039B1D78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F032E-E69B-4DF4-9BD8-1BBF60251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19861-D1E4-44D9-947A-09A30FC97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E5F6-6CF9-4992-8D26-7153A4970C32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8311A-C11C-4C13-9175-3898C58D8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ABDF4-C428-4192-8294-CB6FFC16B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6AA5-C3CC-4000-A226-1EAFAA7047E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970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B39D2-FF99-4192-9DE6-98A1B7277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76ECF-08D6-456D-A09B-022D33839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7ADE5-2B6C-4595-860E-B78B20BEA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E5F6-6CF9-4992-8D26-7153A4970C32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5E3F7-6E6D-4525-A685-6161B56AA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42A14-9E19-42DB-AA13-2580A0540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6AA5-C3CC-4000-A226-1EAFAA7047E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8394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4987C-A249-40EE-A044-893C4D8D4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82606-3A95-4375-A81A-63D16983B9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D01CF8-5FD9-4ABE-877D-02205F83C6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C9B2E-0BB4-4801-A936-A50913B1C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E5F6-6CF9-4992-8D26-7153A4970C32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034E5-45E8-4F9F-B268-61F54702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D472F-15D1-4B27-9354-6542CAEF8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6AA5-C3CC-4000-A226-1EAFAA7047E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41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0BF1A-3E2A-4737-8E79-8C659B6A3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5874A-B087-432C-AD2E-86134EDBB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AB20C9-F7F6-42F1-855E-F921BBF91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29DB6C-AB96-49EB-BE9E-36E4DF008E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2CA4CF-9A26-43FE-AB31-E46BB4E6D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1C352D-5AEA-4DC6-95F7-DD5EFA3EF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E5F6-6CF9-4992-8D26-7153A4970C32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B3D41-2BE7-4652-9C83-6B18FFB16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68BD4B-1D0A-4C43-9DCA-B81B857DE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6AA5-C3CC-4000-A226-1EAFAA7047E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003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32D4D-5BA8-456E-A5C7-5E68B2F04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32EE70-482B-4DB1-ABC2-0A8A05C2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E5F6-6CF9-4992-8D26-7153A4970C32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EB688B-3C45-461E-8892-2F8AABBC3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E92C04-D189-46B1-ABAF-B3448C5C6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6AA5-C3CC-4000-A226-1EAFAA7047E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39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F09CEE-BBD2-41CC-8153-CAFE63659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E5F6-6CF9-4992-8D26-7153A4970C32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0239FE-6AB4-42F0-86DF-74D1B4FC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9A26B-E427-4857-8253-96948C1B5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6AA5-C3CC-4000-A226-1EAFAA7047E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9295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03D98-744F-45E8-BF7C-59945710E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1F23C-01CE-499A-85EB-32774A994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FDB1D2-7BD9-4DDD-B2A2-0F8626001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49A23E-C5FD-47FE-BDB4-176DCBB3A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E5F6-6CF9-4992-8D26-7153A4970C32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5EB071-3BED-43E0-B8A5-3A35BC855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3821A-F246-4DCE-9657-F125023E8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6AA5-C3CC-4000-A226-1EAFAA7047E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0386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4641E-9870-4CFE-8B50-931C9AA8B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45A038-A830-469A-B54B-32505A7FA1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9A0CDF-1CAE-45AC-A6E5-4BDE55491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EC681A-0A39-4550-9686-A6C0E466B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E5F6-6CF9-4992-8D26-7153A4970C32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1BE6F1-92B4-4DF7-A86C-5CE8BE4ED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4DB7B-6F2F-4799-85E7-BC75A093F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6AA5-C3CC-4000-A226-1EAFAA7047E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239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9066B9-6419-41E9-B7EA-9670A6CCE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4339C-52D7-4611-82A8-75E0E0096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79116-9030-4BB4-B336-BA836B3580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9E5F6-6CF9-4992-8D26-7153A4970C32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18AB8-43BD-43AB-B572-1412331B39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9228A-53EC-41C0-B996-825CDF523F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66AA5-C3CC-4000-A226-1EAFAA7047E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14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8080"/>
            </a:gs>
            <a:gs pos="100000">
              <a:srgbClr val="008080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C68073F-18A1-485F-BC6E-764038009847}"/>
              </a:ext>
            </a:extLst>
          </p:cNvPr>
          <p:cNvSpPr txBox="1"/>
          <p:nvPr/>
        </p:nvSpPr>
        <p:spPr>
          <a:xfrm>
            <a:off x="6167848" y="876318"/>
            <a:ext cx="6024152" cy="922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b="0" i="0" kern="1200" dirty="0">
              <a:solidFill>
                <a:schemeClr val="tx1"/>
              </a:solidFill>
              <a:latin typeface="Bookman Old Style" panose="02050604050505020204" pitchFamily="18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latin typeface="Bookman Old Style" panose="02050604050505020204" pitchFamily="18" charset="0"/>
                <a:ea typeface="+mj-ea"/>
                <a:cs typeface="+mj-cs"/>
              </a:rPr>
              <a:t>Lyme Disease: A rare cause of complete atrioventricular block. </a:t>
            </a:r>
            <a:endParaRPr lang="en-US" sz="2400" b="1" i="0" kern="1200" dirty="0">
              <a:solidFill>
                <a:schemeClr val="tx1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29" name="Freeform: Shape 17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19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A989A8-FB68-4438-84A2-524F14799A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241" y="1799085"/>
            <a:ext cx="4105275" cy="1794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CF78DA-D8DC-4529-A4CB-0A2B0F168966}"/>
              </a:ext>
            </a:extLst>
          </p:cNvPr>
          <p:cNvSpPr txBox="1"/>
          <p:nvPr/>
        </p:nvSpPr>
        <p:spPr>
          <a:xfrm>
            <a:off x="6167848" y="2087392"/>
            <a:ext cx="5533956" cy="41914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dirty="0">
                <a:latin typeface="Bookman Old Style" panose="02050604050505020204" pitchFamily="18" charset="0"/>
              </a:rPr>
              <a:t>Hassen Ibn Hadj Amor, </a:t>
            </a:r>
            <a:r>
              <a:rPr lang="en-US" dirty="0" err="1">
                <a:latin typeface="Bookman Old Style" panose="02050604050505020204" pitchFamily="18" charset="0"/>
              </a:rPr>
              <a:t>Skander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Bouchnag</a:t>
            </a:r>
            <a:endParaRPr lang="en-US" dirty="0"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400" dirty="0">
                <a:latin typeface="Bookman Old Style" panose="02050604050505020204" pitchFamily="18" charset="0"/>
              </a:rPr>
              <a:t>Department of cardiology </a:t>
            </a:r>
            <a:r>
              <a:rPr lang="en-US" sz="1400" dirty="0" err="1">
                <a:latin typeface="Bookman Old Style" panose="02050604050505020204" pitchFamily="18" charset="0"/>
              </a:rPr>
              <a:t>Tahar</a:t>
            </a:r>
            <a:r>
              <a:rPr lang="en-US" sz="1400" dirty="0">
                <a:latin typeface="Bookman Old Style" panose="02050604050505020204" pitchFamily="18" charset="0"/>
              </a:rPr>
              <a:t> </a:t>
            </a:r>
            <a:r>
              <a:rPr lang="en-US" sz="1400" dirty="0" err="1">
                <a:latin typeface="Bookman Old Style" panose="02050604050505020204" pitchFamily="18" charset="0"/>
              </a:rPr>
              <a:t>Sfar</a:t>
            </a:r>
            <a:r>
              <a:rPr lang="en-US" sz="1400" dirty="0">
                <a:latin typeface="Bookman Old Style" panose="02050604050505020204" pitchFamily="18" charset="0"/>
              </a:rPr>
              <a:t> Hospital </a:t>
            </a:r>
            <a:r>
              <a:rPr lang="en-US" sz="1400" dirty="0" err="1">
                <a:latin typeface="Bookman Old Style" panose="02050604050505020204" pitchFamily="18" charset="0"/>
              </a:rPr>
              <a:t>Mahdia</a:t>
            </a:r>
            <a:r>
              <a:rPr lang="en-US" sz="1400" dirty="0">
                <a:latin typeface="Bookman Old Style" panose="02050604050505020204" pitchFamily="18" charset="0"/>
              </a:rPr>
              <a:t> Tunisia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sz="1200" dirty="0">
              <a:latin typeface="Bookman Old Style" panose="02050604050505020204" pitchFamily="18" charset="0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sz="1200" dirty="0">
              <a:latin typeface="Bookman Old Style" panose="02050604050505020204" pitchFamily="18" charset="0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sz="1200" dirty="0">
              <a:latin typeface="Bookman Old Style" panose="02050604050505020204" pitchFamily="18" charset="0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200" dirty="0">
                <a:latin typeface="Bookman Old Style" panose="02050604050505020204" pitchFamily="18" charset="0"/>
              </a:rPr>
              <a:t>17</a:t>
            </a:r>
            <a:r>
              <a:rPr lang="en-US" sz="1200" baseline="30000" dirty="0">
                <a:latin typeface="Bookman Old Style" panose="02050604050505020204" pitchFamily="18" charset="0"/>
              </a:rPr>
              <a:t>th</a:t>
            </a:r>
            <a:r>
              <a:rPr lang="en-US" sz="1200" dirty="0">
                <a:latin typeface="Bookman Old Style" panose="02050604050505020204" pitchFamily="18" charset="0"/>
              </a:rPr>
              <a:t> Afro-European practical cardiology meeting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200" dirty="0">
                <a:latin typeface="Bookman Old Style" panose="02050604050505020204" pitchFamily="18" charset="0"/>
              </a:rPr>
              <a:t>September 3-5,2020 Sousse Tunisia </a:t>
            </a:r>
            <a:r>
              <a:rPr lang="en-US" sz="1400" dirty="0">
                <a:latin typeface="Bookman Old Style" panose="02050604050505020204" pitchFamily="18" charset="0"/>
              </a:rPr>
              <a:t>.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sz="1400" dirty="0">
              <a:latin typeface="Bookman Old Style" panose="02050604050505020204" pitchFamily="18" charset="0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sz="1400" dirty="0">
              <a:latin typeface="Bookman Old Style" panose="02050604050505020204" pitchFamily="18" charset="0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400" dirty="0">
                <a:latin typeface="Bookman Old Style" panose="02050604050505020204" pitchFamily="18" charset="0"/>
              </a:rPr>
              <a:t>** Academic Editor: Dr </a:t>
            </a:r>
            <a:r>
              <a:rPr lang="en-US" sz="1400" dirty="0" err="1">
                <a:latin typeface="Bookman Old Style" panose="02050604050505020204" pitchFamily="18" charset="0"/>
              </a:rPr>
              <a:t>Ilhama</a:t>
            </a:r>
            <a:r>
              <a:rPr lang="en-US" sz="1400" dirty="0">
                <a:latin typeface="Bookman Old Style" panose="02050604050505020204" pitchFamily="18" charset="0"/>
              </a:rPr>
              <a:t> </a:t>
            </a:r>
            <a:r>
              <a:rPr lang="en-US" sz="1400" dirty="0" err="1">
                <a:latin typeface="Bookman Old Style" panose="02050604050505020204" pitchFamily="18" charset="0"/>
              </a:rPr>
              <a:t>Jafarli</a:t>
            </a:r>
            <a:r>
              <a:rPr lang="en-US" sz="1400" dirty="0"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8460E7-F22F-47C4-A552-AFA98428502A}"/>
              </a:ext>
            </a:extLst>
          </p:cNvPr>
          <p:cNvSpPr txBox="1"/>
          <p:nvPr/>
        </p:nvSpPr>
        <p:spPr>
          <a:xfrm>
            <a:off x="6388395" y="735384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Bookman Old Style" panose="02050604050505020204" pitchFamily="18" charset="0"/>
                <a:ea typeface="+mj-ea"/>
                <a:cs typeface="+mj-cs"/>
              </a:rPr>
              <a:t>Poster session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521D35-CA72-476C-8EF0-6B9FD7B72E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7223" y="3123748"/>
            <a:ext cx="1983445" cy="610503"/>
          </a:xfrm>
          <a:prstGeom prst="rect">
            <a:avLst/>
          </a:prstGeom>
        </p:spPr>
      </p:pic>
      <p:pic>
        <p:nvPicPr>
          <p:cNvPr id="10" name="AUD-20201027-WA0032 (1)">
            <a:hlinkClick r:id="" action="ppaction://media"/>
            <a:extLst>
              <a:ext uri="{FF2B5EF4-FFF2-40B4-BE49-F238E27FC236}">
                <a16:creationId xmlns:a16="http://schemas.microsoft.com/office/drawing/2014/main" id="{869A0CDD-6CF9-4E59-A70D-56C0DDC70B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76400" y="5248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38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227605"/>
            <a:ext cx="12192000" cy="52322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Observation</a:t>
            </a: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75744" y="1563137"/>
            <a:ext cx="11307872" cy="304698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44 year old female  with no past medical history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Presented to ER for persistent dizziness and recurrent pre-syncope for the last 5 days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cardiac auscultation  was normal BP120/75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 34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ECG: Third degree atrioventricular block</a:t>
            </a:r>
          </a:p>
          <a:p>
            <a:pPr lvl="0">
              <a:spcBef>
                <a:spcPct val="20000"/>
              </a:spcBef>
            </a:pPr>
            <a:r>
              <a:rPr lang="en-US" sz="24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028" name="AutoShape 4" descr="🤔 - thinking face emoji – What does the thinking face emoji mean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🤔 - thinking face emoji – What does the thinking face emoji mean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ZoneTexte 3">
            <a:extLst>
              <a:ext uri="{FF2B5EF4-FFF2-40B4-BE49-F238E27FC236}">
                <a16:creationId xmlns:a16="http://schemas.microsoft.com/office/drawing/2014/main" id="{5F840675-71DF-4365-8AF9-1D305AFFED07}"/>
              </a:ext>
            </a:extLst>
          </p:cNvPr>
          <p:cNvSpPr txBox="1"/>
          <p:nvPr/>
        </p:nvSpPr>
        <p:spPr>
          <a:xfrm>
            <a:off x="0" y="6137179"/>
            <a:ext cx="12192000" cy="566996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60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extLst>
    <p:ext uri="{E180D4A7-C9FB-4DFB-919C-405C955672EB}">
      <p14:showEvtLst xmlns:p14="http://schemas.microsoft.com/office/powerpoint/2010/main">
        <p14:playEvt time="168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3">
            <a:extLst>
              <a:ext uri="{FF2B5EF4-FFF2-40B4-BE49-F238E27FC236}">
                <a16:creationId xmlns:a16="http://schemas.microsoft.com/office/drawing/2014/main" id="{18B17894-D087-4166-9245-E3EC8E7A5277}"/>
              </a:ext>
            </a:extLst>
          </p:cNvPr>
          <p:cNvSpPr txBox="1"/>
          <p:nvPr/>
        </p:nvSpPr>
        <p:spPr>
          <a:xfrm>
            <a:off x="0" y="146325"/>
            <a:ext cx="12192000" cy="52322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Observation</a:t>
            </a: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ZoneTexte 3">
            <a:extLst>
              <a:ext uri="{FF2B5EF4-FFF2-40B4-BE49-F238E27FC236}">
                <a16:creationId xmlns:a16="http://schemas.microsoft.com/office/drawing/2014/main" id="{1DCE92AF-9F93-466C-BE73-44373D1A8132}"/>
              </a:ext>
            </a:extLst>
          </p:cNvPr>
          <p:cNvSpPr txBox="1"/>
          <p:nvPr/>
        </p:nvSpPr>
        <p:spPr>
          <a:xfrm>
            <a:off x="0" y="6081788"/>
            <a:ext cx="12192000" cy="64633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024436B-0C91-4204-A458-F25AB915D3C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1000"/>
          </a:blip>
          <a:stretch>
            <a:fillRect/>
          </a:stretch>
        </p:blipFill>
        <p:spPr>
          <a:xfrm>
            <a:off x="671876" y="1125233"/>
            <a:ext cx="10848248" cy="4500867"/>
          </a:xfrm>
          <a:prstGeom prst="rect">
            <a:avLst/>
          </a:prstGeom>
          <a:effectLst>
            <a:glow rad="127000">
              <a:srgbClr val="008080"/>
            </a:glow>
          </a:effectLst>
        </p:spPr>
      </p:pic>
    </p:spTree>
    <p:extLst>
      <p:ext uri="{BB962C8B-B14F-4D97-AF65-F5344CB8AC3E}">
        <p14:creationId xmlns:p14="http://schemas.microsoft.com/office/powerpoint/2010/main" val="288168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0601" y="1111644"/>
            <a:ext cx="10790797" cy="4425556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patient 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hospitalized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Isoprenalin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IV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stabilized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PR at 60bpm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 </a:t>
            </a:r>
            <a:r>
              <a:rPr lang="en-GB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laboratory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investigations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showed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only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severe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lymphopenia</a:t>
            </a:r>
            <a:r>
              <a:rPr lang="fr-F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 920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TTE: no structural or functional abnormalities.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Immunological investigations was negative of vasculitis, SL  and rheumatoid arthritis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biopsy of the salivary gland showed no abnormalities 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Hepatitis B , C and A : negative serology </a:t>
            </a: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endParaRPr lang="en-US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ct val="20000"/>
              </a:spcBef>
            </a:pPr>
            <a:endParaRPr lang="en-US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ct val="20000"/>
              </a:spcBef>
            </a:pPr>
            <a:endParaRPr lang="fr-FR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ZoneTexte 3">
            <a:extLst>
              <a:ext uri="{FF2B5EF4-FFF2-40B4-BE49-F238E27FC236}">
                <a16:creationId xmlns:a16="http://schemas.microsoft.com/office/drawing/2014/main" id="{BE54ECD4-8791-40C5-B210-F037E59961DA}"/>
              </a:ext>
            </a:extLst>
          </p:cNvPr>
          <p:cNvSpPr txBox="1"/>
          <p:nvPr/>
        </p:nvSpPr>
        <p:spPr>
          <a:xfrm>
            <a:off x="0" y="146325"/>
            <a:ext cx="12192000" cy="52322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Observation</a:t>
            </a: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ZoneTexte 3">
            <a:extLst>
              <a:ext uri="{FF2B5EF4-FFF2-40B4-BE49-F238E27FC236}">
                <a16:creationId xmlns:a16="http://schemas.microsoft.com/office/drawing/2014/main" id="{7A7444E3-CFE5-4E47-BF2E-0D8F594981A0}"/>
              </a:ext>
            </a:extLst>
          </p:cNvPr>
          <p:cNvSpPr txBox="1"/>
          <p:nvPr/>
        </p:nvSpPr>
        <p:spPr>
          <a:xfrm>
            <a:off x="-1" y="6000382"/>
            <a:ext cx="12192000" cy="64633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97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40000"/>
    </mc:Choice>
    <mc:Fallback xmlns="">
      <p:transition spd="slow" advClick="0" advTm="4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314960" y="851746"/>
            <a:ext cx="11480800" cy="475657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patient living in rural area reported joint and muscle pain following a tick bite in her left arm 15 days ago with an erythema of a spontaneous resolution</a:t>
            </a:r>
          </a:p>
          <a:p>
            <a:pPr algn="just">
              <a:defRPr/>
            </a:pPr>
            <a:r>
              <a:rPr lang="fr-FR" sz="24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Lyme </a:t>
            </a:r>
            <a:r>
              <a:rPr lang="fr-FR" sz="24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disease</a:t>
            </a:r>
            <a:r>
              <a:rPr lang="fr-FR" sz="24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suspected</a:t>
            </a:r>
            <a:r>
              <a:rPr lang="fr-FR" sz="24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fr-FR" sz="24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Serology:positive</a:t>
            </a:r>
            <a:r>
              <a:rPr lang="fr-FR" sz="24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>
              <a:defRPr/>
            </a:pPr>
            <a:r>
              <a:rPr lang="fr-FR" sz="24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patient </a:t>
            </a:r>
            <a:r>
              <a:rPr lang="fr-FR" sz="24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underwent</a:t>
            </a:r>
            <a:r>
              <a:rPr lang="fr-FR" sz="24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 </a:t>
            </a:r>
            <a:r>
              <a:rPr lang="fr-FR" sz="24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antibiotherapy</a:t>
            </a:r>
            <a:r>
              <a:rPr lang="fr-FR" sz="24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4 </a:t>
            </a:r>
            <a:r>
              <a:rPr lang="fr-FR" sz="24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weeks</a:t>
            </a:r>
            <a:endParaRPr lang="fr-FR" sz="24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fr-FR" sz="24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 </a:t>
            </a:r>
            <a:r>
              <a:rPr lang="fr-FR" sz="24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cardiac</a:t>
            </a:r>
            <a:r>
              <a:rPr lang="fr-FR" sz="24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rythm</a:t>
            </a:r>
            <a:r>
              <a:rPr lang="fr-FR" sz="24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</a:t>
            </a:r>
            <a:r>
              <a:rPr lang="fr-FR" sz="24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obtained</a:t>
            </a:r>
            <a:r>
              <a:rPr lang="fr-FR" sz="24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fr-FR" sz="24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since</a:t>
            </a:r>
            <a:r>
              <a:rPr lang="fr-FR" sz="24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first 10 </a:t>
            </a:r>
            <a:r>
              <a:rPr lang="fr-FR" sz="24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days</a:t>
            </a:r>
            <a:r>
              <a:rPr lang="fr-FR" sz="24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 algn="just">
              <a:buNone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ZoneTexte 3">
            <a:extLst>
              <a:ext uri="{FF2B5EF4-FFF2-40B4-BE49-F238E27FC236}">
                <a16:creationId xmlns:a16="http://schemas.microsoft.com/office/drawing/2014/main" id="{BA615481-D8A0-41DD-938A-3FA13FECC37C}"/>
              </a:ext>
            </a:extLst>
          </p:cNvPr>
          <p:cNvSpPr txBox="1"/>
          <p:nvPr/>
        </p:nvSpPr>
        <p:spPr>
          <a:xfrm>
            <a:off x="0" y="146325"/>
            <a:ext cx="12192000" cy="52322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Observation</a:t>
            </a: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ZoneTexte 3">
            <a:extLst>
              <a:ext uri="{FF2B5EF4-FFF2-40B4-BE49-F238E27FC236}">
                <a16:creationId xmlns:a16="http://schemas.microsoft.com/office/drawing/2014/main" id="{6EC93365-1672-491A-899F-C83AD5DA469D}"/>
              </a:ext>
            </a:extLst>
          </p:cNvPr>
          <p:cNvSpPr txBox="1"/>
          <p:nvPr/>
        </p:nvSpPr>
        <p:spPr>
          <a:xfrm>
            <a:off x="0" y="5908301"/>
            <a:ext cx="12192000" cy="64633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Arrow: Notched Right 2">
            <a:extLst>
              <a:ext uri="{FF2B5EF4-FFF2-40B4-BE49-F238E27FC236}">
                <a16:creationId xmlns:a16="http://schemas.microsoft.com/office/drawing/2014/main" id="{0FFD7C14-37BA-4FFA-9C9F-340022D6B32C}"/>
              </a:ext>
            </a:extLst>
          </p:cNvPr>
          <p:cNvSpPr/>
          <p:nvPr/>
        </p:nvSpPr>
        <p:spPr>
          <a:xfrm>
            <a:off x="4135120" y="2479040"/>
            <a:ext cx="233680" cy="1422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9E4AD5-F694-4B66-ADC1-BCFCFD0FF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9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40743" y="3856638"/>
            <a:ext cx="2904938" cy="1751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01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0"/>
    </mc:Choice>
    <mc:Fallback xmlns="">
      <p:transition spd="slow" advTm="3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08752" y="669545"/>
            <a:ext cx="10607888" cy="530914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fr-FR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marL="285750" indent="-285750" defTabSz="457200"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Lyme disease is bacterial infection  caused by </a:t>
            </a:r>
            <a:r>
              <a:rPr lang="en-US" sz="2200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Borrelia burgdorferi  </a:t>
            </a:r>
            <a:r>
              <a:rPr lang="en-US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rarely </a:t>
            </a:r>
            <a:r>
              <a:rPr lang="en-US" sz="2200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Borrelia </a:t>
            </a:r>
            <a:r>
              <a:rPr lang="en-US" sz="2200" b="1" i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mayonii</a:t>
            </a:r>
            <a:endParaRPr lang="en-US" sz="2200" b="1" i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457200"/>
            <a:endParaRPr lang="en-US" sz="2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defTabSz="457200"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Transmitted to humans through the bite of infected blacklegged ticks.</a:t>
            </a:r>
          </a:p>
          <a:p>
            <a:pPr defTabSz="457200"/>
            <a:endParaRPr lang="en-US" sz="2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defTabSz="457200"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Typical symptoms include fever, headache, fatigue, and a characteristic skin rash called “erythema </a:t>
            </a:r>
            <a:r>
              <a:rPr lang="en-US" sz="22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migrans</a:t>
            </a:r>
            <a:r>
              <a:rPr lang="en-US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 Serology can be negative [1]. </a:t>
            </a:r>
          </a:p>
          <a:p>
            <a:pPr marL="285750" indent="-285750" defTabSz="457200">
              <a:buFont typeface="Arial" pitchFamily="34" charset="0"/>
              <a:buChar char="•"/>
            </a:pPr>
            <a:endParaRPr lang="en-US" sz="2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defTabSz="457200"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untreated, the infection can spread to joints, the heart, and the nervous system.</a:t>
            </a:r>
          </a:p>
          <a:p>
            <a:pPr marL="285750" indent="-285750" defTabSz="457200">
              <a:buFont typeface="Arial" pitchFamily="34" charset="0"/>
              <a:buChar char="•"/>
            </a:pPr>
            <a:endParaRPr lang="en-US" sz="2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defTabSz="457200"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Lyme carditis is challenging diagnosis [2]</a:t>
            </a:r>
          </a:p>
          <a:p>
            <a:pPr defTabSz="457200"/>
            <a:endParaRPr lang="en-US" sz="2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defTabSz="457200"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Lyme disease could be treated only on objective suspicion in some situations [3].</a:t>
            </a:r>
          </a:p>
          <a:p>
            <a:pPr defTabSz="457200"/>
            <a:endParaRPr lang="fr-FR" sz="2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defTabSz="457200">
              <a:buFont typeface="Arial" pitchFamily="34" charset="0"/>
              <a:buChar char="•"/>
            </a:pPr>
            <a:endParaRPr lang="fr-FR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ZoneTexte 3">
            <a:extLst>
              <a:ext uri="{FF2B5EF4-FFF2-40B4-BE49-F238E27FC236}">
                <a16:creationId xmlns:a16="http://schemas.microsoft.com/office/drawing/2014/main" id="{7F41D391-0619-4C5E-B09E-BD5B62D2A814}"/>
              </a:ext>
            </a:extLst>
          </p:cNvPr>
          <p:cNvSpPr txBox="1"/>
          <p:nvPr/>
        </p:nvSpPr>
        <p:spPr>
          <a:xfrm>
            <a:off x="0" y="146325"/>
            <a:ext cx="12192000" cy="52322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Discussion</a:t>
            </a: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ZoneTexte 3">
            <a:extLst>
              <a:ext uri="{FF2B5EF4-FFF2-40B4-BE49-F238E27FC236}">
                <a16:creationId xmlns:a16="http://schemas.microsoft.com/office/drawing/2014/main" id="{86366190-6EA8-4DDC-9C5D-2B2C08BAB04B}"/>
              </a:ext>
            </a:extLst>
          </p:cNvPr>
          <p:cNvSpPr txBox="1"/>
          <p:nvPr/>
        </p:nvSpPr>
        <p:spPr>
          <a:xfrm>
            <a:off x="-424" y="6065344"/>
            <a:ext cx="12192000" cy="64633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67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000"/>
    </mc:Choice>
    <mc:Fallback xmlns="">
      <p:transition spd="slow" advTm="64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107" y="1981201"/>
            <a:ext cx="10867813" cy="153416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[1]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Wan D,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Baranchuk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A. Lyme carditis and atrioventricular block. CMAJ. 2018;190:E622.</a:t>
            </a:r>
            <a:endParaRPr lang="fr-F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fr-F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[2]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Pilypas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AA,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Raišelienė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G,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Valaikienė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J. Lyme disease and heart transplantation: presentation of a clinical case and a literature review. Acta Med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Litu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2019;26:173-80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[3] Riaz S,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Garel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A,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Subedi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A,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Mogadam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E, Weinberg A. Third-Degree Atrioventricular Block as the Initial Presentation of Lyme Disease.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Cureus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2020;12:e9574. </a:t>
            </a:r>
            <a:endParaRPr lang="fr-F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ZoneTexte 3">
            <a:extLst>
              <a:ext uri="{FF2B5EF4-FFF2-40B4-BE49-F238E27FC236}">
                <a16:creationId xmlns:a16="http://schemas.microsoft.com/office/drawing/2014/main" id="{6E27D681-B4CD-454D-B032-79231DB2A34D}"/>
              </a:ext>
            </a:extLst>
          </p:cNvPr>
          <p:cNvSpPr txBox="1"/>
          <p:nvPr/>
        </p:nvSpPr>
        <p:spPr>
          <a:xfrm>
            <a:off x="0" y="146325"/>
            <a:ext cx="12192000" cy="52322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References</a:t>
            </a:r>
          </a:p>
        </p:txBody>
      </p:sp>
      <p:sp>
        <p:nvSpPr>
          <p:cNvPr id="7" name="ZoneTexte 3">
            <a:extLst>
              <a:ext uri="{FF2B5EF4-FFF2-40B4-BE49-F238E27FC236}">
                <a16:creationId xmlns:a16="http://schemas.microsoft.com/office/drawing/2014/main" id="{C69065BD-0FE0-42EE-9C9F-E007B600F1AE}"/>
              </a:ext>
            </a:extLst>
          </p:cNvPr>
          <p:cNvSpPr txBox="1"/>
          <p:nvPr/>
        </p:nvSpPr>
        <p:spPr>
          <a:xfrm>
            <a:off x="0" y="6065344"/>
            <a:ext cx="12192000" cy="64633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203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6215</TotalTime>
  <Words>388</Words>
  <Application>Microsoft Office PowerPoint</Application>
  <PresentationFormat>Widescreen</PresentationFormat>
  <Paragraphs>60</Paragraphs>
  <Slides>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Bookman Old Style</vt:lpstr>
      <vt:lpstr>Calibri</vt:lpstr>
      <vt:lpstr>Calibri Light</vt:lpstr>
      <vt:lpstr>Comic Sans MS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Hela</dc:creator>
  <cp:lastModifiedBy>DR. RABII  NOOMENE</cp:lastModifiedBy>
  <cp:revision>488</cp:revision>
  <cp:lastPrinted>2020-10-05T11:32:36Z</cp:lastPrinted>
  <dcterms:created xsi:type="dcterms:W3CDTF">2019-07-20T21:18:51Z</dcterms:created>
  <dcterms:modified xsi:type="dcterms:W3CDTF">2020-12-14T14:40:38Z</dcterms:modified>
</cp:coreProperties>
</file>